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25201563" cy="36009263"/>
  <p:notesSz cx="9144000" cy="6858000"/>
  <p:defaultTextStyle>
    <a:defPPr>
      <a:defRPr lang="it-IT"/>
    </a:defPPr>
    <a:lvl1pPr marL="0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1pPr>
    <a:lvl2pPr marL="1748836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2pPr>
    <a:lvl3pPr marL="3497671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3pPr>
    <a:lvl4pPr marL="5246507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4pPr>
    <a:lvl5pPr marL="6995343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5pPr>
    <a:lvl6pPr marL="8744179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6pPr>
    <a:lvl7pPr marL="10493014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7pPr>
    <a:lvl8pPr marL="12241850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8pPr>
    <a:lvl9pPr marL="13990686" algn="l" defTabSz="1748836" rtl="0" eaLnBrk="1" latinLnBrk="0" hangingPunct="1">
      <a:defRPr sz="6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42">
          <p15:clr>
            <a:srgbClr val="A4A3A4"/>
          </p15:clr>
        </p15:guide>
        <p15:guide id="2" pos="79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448" autoAdjust="0"/>
  </p:normalViewPr>
  <p:slideViewPr>
    <p:cSldViewPr snapToGrid="0" snapToObjects="1">
      <p:cViewPr varScale="1">
        <p:scale>
          <a:sx n="21" d="100"/>
          <a:sy n="21" d="100"/>
        </p:scale>
        <p:origin x="3768" y="114"/>
      </p:cViewPr>
      <p:guideLst>
        <p:guide orient="horz" pos="11342"/>
        <p:guide pos="793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ssr%20fagiolo\articolo%20collezione%20phaseolus\tabelle\tab%20morphocolours%20seeds%2024ott%20_us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13392814080949E-2"/>
          <c:y val="2.3177599831570486E-2"/>
          <c:w val="0.88720164777789245"/>
          <c:h val="0.7468383280843360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'frequenza morfotipi'!$J$11:$AO$11</c:f>
              <c:strCache>
                <c:ptCount val="32"/>
                <c:pt idx="0">
                  <c:v>27513</c:v>
                </c:pt>
                <c:pt idx="1">
                  <c:v>28213</c:v>
                </c:pt>
                <c:pt idx="2">
                  <c:v>26513</c:v>
                </c:pt>
                <c:pt idx="3">
                  <c:v>14531</c:v>
                </c:pt>
                <c:pt idx="4">
                  <c:v>00503</c:v>
                </c:pt>
                <c:pt idx="5">
                  <c:v>00104</c:v>
                </c:pt>
                <c:pt idx="6">
                  <c:v>08001</c:v>
                </c:pt>
                <c:pt idx="7">
                  <c:v>36523</c:v>
                </c:pt>
                <c:pt idx="8">
                  <c:v>16414</c:v>
                </c:pt>
                <c:pt idx="9">
                  <c:v>14213</c:v>
                </c:pt>
                <c:pt idx="10">
                  <c:v>08004</c:v>
                </c:pt>
                <c:pt idx="11">
                  <c:v>07003</c:v>
                </c:pt>
                <c:pt idx="12">
                  <c:v>00504</c:v>
                </c:pt>
                <c:pt idx="13">
                  <c:v>(99)7112</c:v>
                </c:pt>
                <c:pt idx="14">
                  <c:v>36514</c:v>
                </c:pt>
                <c:pt idx="15">
                  <c:v>27512</c:v>
                </c:pt>
                <c:pt idx="16">
                  <c:v>27213</c:v>
                </c:pt>
                <c:pt idx="17">
                  <c:v>26413</c:v>
                </c:pt>
                <c:pt idx="18">
                  <c:v>24212</c:v>
                </c:pt>
                <c:pt idx="19">
                  <c:v>24211</c:v>
                </c:pt>
                <c:pt idx="20">
                  <c:v>16534</c:v>
                </c:pt>
                <c:pt idx="21">
                  <c:v>14533</c:v>
                </c:pt>
                <c:pt idx="22">
                  <c:v>08003</c:v>
                </c:pt>
                <c:pt idx="23">
                  <c:v>07004</c:v>
                </c:pt>
                <c:pt idx="24">
                  <c:v>00404</c:v>
                </c:pt>
                <c:pt idx="25">
                  <c:v>00403</c:v>
                </c:pt>
                <c:pt idx="26">
                  <c:v>00303</c:v>
                </c:pt>
                <c:pt idx="27">
                  <c:v>00101</c:v>
                </c:pt>
                <c:pt idx="28">
                  <c:v>(99)8131</c:v>
                </c:pt>
                <c:pt idx="29">
                  <c:v>(99)8131</c:v>
                </c:pt>
                <c:pt idx="30">
                  <c:v>(99)5114</c:v>
                </c:pt>
                <c:pt idx="31">
                  <c:v>(99)(8/4)113</c:v>
                </c:pt>
              </c:strCache>
            </c:strRef>
          </c:cat>
          <c:val>
            <c:numRef>
              <c:f>'frequenza morfotipi'!$J$12:$AO$12</c:f>
              <c:numCache>
                <c:formatCode>General</c:formatCode>
                <c:ptCount val="32"/>
                <c:pt idx="0">
                  <c:v>10.52631578947368</c:v>
                </c:pt>
                <c:pt idx="1">
                  <c:v>7.0175438596491215</c:v>
                </c:pt>
                <c:pt idx="2">
                  <c:v>5.2631578947368425</c:v>
                </c:pt>
                <c:pt idx="3">
                  <c:v>5.2631578947368425</c:v>
                </c:pt>
                <c:pt idx="4">
                  <c:v>5.2631578947368425</c:v>
                </c:pt>
                <c:pt idx="5">
                  <c:v>5.2631578947368425</c:v>
                </c:pt>
                <c:pt idx="6">
                  <c:v>5.2631578947368425</c:v>
                </c:pt>
                <c:pt idx="7">
                  <c:v>3.5087719298245608</c:v>
                </c:pt>
                <c:pt idx="8">
                  <c:v>3.5087719298245608</c:v>
                </c:pt>
                <c:pt idx="9">
                  <c:v>3.5087719298245608</c:v>
                </c:pt>
                <c:pt idx="10">
                  <c:v>3.5087719298245608</c:v>
                </c:pt>
                <c:pt idx="11">
                  <c:v>3.5087719298245608</c:v>
                </c:pt>
                <c:pt idx="12">
                  <c:v>3.5087719298245608</c:v>
                </c:pt>
                <c:pt idx="13">
                  <c:v>3.5087719298245608</c:v>
                </c:pt>
                <c:pt idx="14">
                  <c:v>1.7543859649122822</c:v>
                </c:pt>
                <c:pt idx="15">
                  <c:v>1.7543859649122822</c:v>
                </c:pt>
                <c:pt idx="16">
                  <c:v>1.7543859649122822</c:v>
                </c:pt>
                <c:pt idx="17">
                  <c:v>1.7543859649122822</c:v>
                </c:pt>
                <c:pt idx="18">
                  <c:v>1.7543859649122822</c:v>
                </c:pt>
                <c:pt idx="19">
                  <c:v>1.7543859649122822</c:v>
                </c:pt>
                <c:pt idx="20">
                  <c:v>1.7543859649122822</c:v>
                </c:pt>
                <c:pt idx="21">
                  <c:v>1.7543859649122822</c:v>
                </c:pt>
                <c:pt idx="22">
                  <c:v>1.7543859649122822</c:v>
                </c:pt>
                <c:pt idx="23">
                  <c:v>1.7543859649122822</c:v>
                </c:pt>
                <c:pt idx="24">
                  <c:v>1.7543859649122822</c:v>
                </c:pt>
                <c:pt idx="25">
                  <c:v>1.7543859649122822</c:v>
                </c:pt>
                <c:pt idx="26">
                  <c:v>1.7543859649122822</c:v>
                </c:pt>
                <c:pt idx="27">
                  <c:v>1.7543859649122822</c:v>
                </c:pt>
                <c:pt idx="28">
                  <c:v>1.7543859649122822</c:v>
                </c:pt>
                <c:pt idx="29">
                  <c:v>1.7543859649122822</c:v>
                </c:pt>
                <c:pt idx="30">
                  <c:v>1.7543859649122822</c:v>
                </c:pt>
                <c:pt idx="31">
                  <c:v>1.7543859649122822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AD-49C7-9A41-816E96BB5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"/>
        <c:axId val="42056320"/>
        <c:axId val="80739328"/>
      </c:barChart>
      <c:catAx>
        <c:axId val="42056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it-IT"/>
          </a:p>
        </c:txPr>
        <c:crossAx val="80739328"/>
        <c:crosses val="autoZero"/>
        <c:auto val="1"/>
        <c:lblAlgn val="ctr"/>
        <c:lblOffset val="100"/>
        <c:tickLblSkip val="1"/>
        <c:noMultiLvlLbl val="0"/>
      </c:catAx>
      <c:valAx>
        <c:axId val="80739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4205632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0.00328</cdr:x>
      <cdr:y>0.41105</cdr:y>
    </cdr:from>
    <cdr:to>
      <cdr:x>0.06845</cdr:x>
      <cdr:y>0.64572</cdr:y>
    </cdr:to>
    <cdr:sp macro="" textlink="">
      <cdr:nvSpPr>
        <cdr:cNvPr id="2" name="CasellaDiTesto 1"/>
        <cdr:cNvSpPr txBox="1"/>
      </cdr:nvSpPr>
      <cdr:spPr>
        <a:xfrm xmlns:a="http://schemas.openxmlformats.org/drawingml/2006/main" rot="16200000">
          <a:off x="-252569" y="1887580"/>
          <a:ext cx="922528" cy="3792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400" b="1" dirty="0"/>
            <a:t>Relative </a:t>
          </a:r>
          <a:r>
            <a:rPr lang="it-IT" sz="1400" b="1" dirty="0" err="1"/>
            <a:t>Frequency</a:t>
          </a:r>
          <a:r>
            <a:rPr lang="it-IT" sz="1400" b="1" baseline="0" dirty="0"/>
            <a:t> </a:t>
          </a:r>
          <a:r>
            <a:rPr lang="it-IT" sz="1400" b="1" dirty="0"/>
            <a:t> (%)</a:t>
          </a:r>
        </a:p>
      </cdr:txBody>
    </cdr:sp>
  </cdr:relSizeAnchor>
  <cdr:relSizeAnchor xmlns:cdr="http://schemas.openxmlformats.org/drawingml/2006/chartDrawing">
    <cdr:from>
      <cdr:x>0.4063</cdr:x>
      <cdr:y>0.90882</cdr:y>
    </cdr:from>
    <cdr:to>
      <cdr:x>0.56462</cdr:x>
      <cdr:y>1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2340503" y="3050664"/>
          <a:ext cx="912006" cy="3048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400" b="1" dirty="0" err="1"/>
            <a:t>Seed</a:t>
          </a:r>
          <a:r>
            <a:rPr lang="it-IT" sz="1400" b="1" baseline="0" dirty="0"/>
            <a:t> </a:t>
          </a:r>
          <a:r>
            <a:rPr lang="it-IT" sz="1400" b="1" dirty="0" err="1"/>
            <a:t>Morphotypes</a:t>
          </a:r>
          <a:endParaRPr lang="it-IT" sz="1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90117" y="11186214"/>
            <a:ext cx="21421329" cy="7718652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780235" y="20405249"/>
            <a:ext cx="17641094" cy="92023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48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97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246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995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74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493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241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990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54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95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8271133" y="1442043"/>
            <a:ext cx="5670352" cy="3072457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260078" y="1442043"/>
            <a:ext cx="16591029" cy="3072457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533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81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0750" y="23139288"/>
            <a:ext cx="21421329" cy="7151840"/>
          </a:xfrm>
        </p:spPr>
        <p:txBody>
          <a:bodyPr anchor="t"/>
          <a:lstStyle>
            <a:lvl1pPr algn="l">
              <a:defRPr sz="153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90750" y="15262264"/>
            <a:ext cx="21421329" cy="7877024"/>
          </a:xfrm>
        </p:spPr>
        <p:txBody>
          <a:bodyPr anchor="b"/>
          <a:lstStyle>
            <a:lvl1pPr marL="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1pPr>
            <a:lvl2pPr marL="1748836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2pPr>
            <a:lvl3pPr marL="3497671" indent="0">
              <a:buNone/>
              <a:defRPr sz="6100">
                <a:solidFill>
                  <a:schemeClr val="tx1">
                    <a:tint val="75000"/>
                  </a:schemeClr>
                </a:solidFill>
              </a:defRPr>
            </a:lvl3pPr>
            <a:lvl4pPr marL="5246507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4pPr>
            <a:lvl5pPr marL="6995343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5pPr>
            <a:lvl6pPr marL="8744179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6pPr>
            <a:lvl7pPr marL="10493014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7pPr>
            <a:lvl8pPr marL="1224185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8pPr>
            <a:lvl9pPr marL="13990686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3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260078" y="8402164"/>
            <a:ext cx="11130690" cy="23764449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810795" y="8402164"/>
            <a:ext cx="11130690" cy="23764449"/>
          </a:xfrm>
        </p:spPr>
        <p:txBody>
          <a:bodyPr/>
          <a:lstStyle>
            <a:lvl1pPr>
              <a:defRPr sz="10700"/>
            </a:lvl1pPr>
            <a:lvl2pPr>
              <a:defRPr sz="9200"/>
            </a:lvl2pPr>
            <a:lvl3pPr>
              <a:defRPr sz="77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35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60078" y="8060409"/>
            <a:ext cx="11135067" cy="3359195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48836" indent="0">
              <a:buNone/>
              <a:defRPr sz="7700" b="1"/>
            </a:lvl2pPr>
            <a:lvl3pPr marL="3497671" indent="0">
              <a:buNone/>
              <a:defRPr sz="6900" b="1"/>
            </a:lvl3pPr>
            <a:lvl4pPr marL="5246507" indent="0">
              <a:buNone/>
              <a:defRPr sz="6100" b="1"/>
            </a:lvl4pPr>
            <a:lvl5pPr marL="6995343" indent="0">
              <a:buNone/>
              <a:defRPr sz="6100" b="1"/>
            </a:lvl5pPr>
            <a:lvl6pPr marL="8744179" indent="0">
              <a:buNone/>
              <a:defRPr sz="6100" b="1"/>
            </a:lvl6pPr>
            <a:lvl7pPr marL="10493014" indent="0">
              <a:buNone/>
              <a:defRPr sz="6100" b="1"/>
            </a:lvl7pPr>
            <a:lvl8pPr marL="12241850" indent="0">
              <a:buNone/>
              <a:defRPr sz="6100" b="1"/>
            </a:lvl8pPr>
            <a:lvl9pPr marL="13990686" indent="0">
              <a:buNone/>
              <a:defRPr sz="61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60078" y="11419604"/>
            <a:ext cx="11135067" cy="20747006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2802045" y="8060409"/>
            <a:ext cx="11139441" cy="3359195"/>
          </a:xfrm>
        </p:spPr>
        <p:txBody>
          <a:bodyPr anchor="b"/>
          <a:lstStyle>
            <a:lvl1pPr marL="0" indent="0">
              <a:buNone/>
              <a:defRPr sz="9200" b="1"/>
            </a:lvl1pPr>
            <a:lvl2pPr marL="1748836" indent="0">
              <a:buNone/>
              <a:defRPr sz="7700" b="1"/>
            </a:lvl2pPr>
            <a:lvl3pPr marL="3497671" indent="0">
              <a:buNone/>
              <a:defRPr sz="6900" b="1"/>
            </a:lvl3pPr>
            <a:lvl4pPr marL="5246507" indent="0">
              <a:buNone/>
              <a:defRPr sz="6100" b="1"/>
            </a:lvl4pPr>
            <a:lvl5pPr marL="6995343" indent="0">
              <a:buNone/>
              <a:defRPr sz="6100" b="1"/>
            </a:lvl5pPr>
            <a:lvl6pPr marL="8744179" indent="0">
              <a:buNone/>
              <a:defRPr sz="6100" b="1"/>
            </a:lvl6pPr>
            <a:lvl7pPr marL="10493014" indent="0">
              <a:buNone/>
              <a:defRPr sz="6100" b="1"/>
            </a:lvl7pPr>
            <a:lvl8pPr marL="12241850" indent="0">
              <a:buNone/>
              <a:defRPr sz="6100" b="1"/>
            </a:lvl8pPr>
            <a:lvl9pPr marL="13990686" indent="0">
              <a:buNone/>
              <a:defRPr sz="61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2802045" y="11419604"/>
            <a:ext cx="11139441" cy="20747006"/>
          </a:xfrm>
        </p:spPr>
        <p:txBody>
          <a:bodyPr/>
          <a:lstStyle>
            <a:lvl1pPr>
              <a:defRPr sz="9200"/>
            </a:lvl1pPr>
            <a:lvl2pPr>
              <a:defRPr sz="7700"/>
            </a:lvl2pPr>
            <a:lvl3pPr>
              <a:defRPr sz="6900"/>
            </a:lvl3pPr>
            <a:lvl4pPr>
              <a:defRPr sz="6100"/>
            </a:lvl4pPr>
            <a:lvl5pPr>
              <a:defRPr sz="6100"/>
            </a:lvl5pPr>
            <a:lvl6pPr>
              <a:defRPr sz="6100"/>
            </a:lvl6pPr>
            <a:lvl7pPr>
              <a:defRPr sz="6100"/>
            </a:lvl7pPr>
            <a:lvl8pPr>
              <a:defRPr sz="6100"/>
            </a:lvl8pPr>
            <a:lvl9pPr>
              <a:defRPr sz="61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716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44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933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60079" y="1433702"/>
            <a:ext cx="8291141" cy="6101570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853111" y="1433705"/>
            <a:ext cx="14088374" cy="30732908"/>
          </a:xfrm>
        </p:spPr>
        <p:txBody>
          <a:bodyPr/>
          <a:lstStyle>
            <a:lvl1pPr>
              <a:defRPr sz="12200"/>
            </a:lvl1pPr>
            <a:lvl2pPr>
              <a:defRPr sz="10700"/>
            </a:lvl2pPr>
            <a:lvl3pPr>
              <a:defRPr sz="92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260079" y="7535274"/>
            <a:ext cx="8291141" cy="24631339"/>
          </a:xfrm>
        </p:spPr>
        <p:txBody>
          <a:bodyPr/>
          <a:lstStyle>
            <a:lvl1pPr marL="0" indent="0">
              <a:buNone/>
              <a:defRPr sz="5400"/>
            </a:lvl1pPr>
            <a:lvl2pPr marL="1748836" indent="0">
              <a:buNone/>
              <a:defRPr sz="4600"/>
            </a:lvl2pPr>
            <a:lvl3pPr marL="3497671" indent="0">
              <a:buNone/>
              <a:defRPr sz="3800"/>
            </a:lvl3pPr>
            <a:lvl4pPr marL="5246507" indent="0">
              <a:buNone/>
              <a:defRPr sz="3400"/>
            </a:lvl4pPr>
            <a:lvl5pPr marL="6995343" indent="0">
              <a:buNone/>
              <a:defRPr sz="3400"/>
            </a:lvl5pPr>
            <a:lvl6pPr marL="8744179" indent="0">
              <a:buNone/>
              <a:defRPr sz="3400"/>
            </a:lvl6pPr>
            <a:lvl7pPr marL="10493014" indent="0">
              <a:buNone/>
              <a:defRPr sz="3400"/>
            </a:lvl7pPr>
            <a:lvl8pPr marL="12241850" indent="0">
              <a:buNone/>
              <a:defRPr sz="3400"/>
            </a:lvl8pPr>
            <a:lvl9pPr marL="13990686" indent="0">
              <a:buNone/>
              <a:defRPr sz="3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965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9683" y="25206484"/>
            <a:ext cx="15120938" cy="2975768"/>
          </a:xfrm>
        </p:spPr>
        <p:txBody>
          <a:bodyPr anchor="b"/>
          <a:lstStyle>
            <a:lvl1pPr algn="l">
              <a:defRPr sz="77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939683" y="3217494"/>
            <a:ext cx="15120938" cy="21605558"/>
          </a:xfrm>
        </p:spPr>
        <p:txBody>
          <a:bodyPr/>
          <a:lstStyle>
            <a:lvl1pPr marL="0" indent="0">
              <a:buNone/>
              <a:defRPr sz="12200"/>
            </a:lvl1pPr>
            <a:lvl2pPr marL="1748836" indent="0">
              <a:buNone/>
              <a:defRPr sz="10700"/>
            </a:lvl2pPr>
            <a:lvl3pPr marL="3497671" indent="0">
              <a:buNone/>
              <a:defRPr sz="9200"/>
            </a:lvl3pPr>
            <a:lvl4pPr marL="5246507" indent="0">
              <a:buNone/>
              <a:defRPr sz="7700"/>
            </a:lvl4pPr>
            <a:lvl5pPr marL="6995343" indent="0">
              <a:buNone/>
              <a:defRPr sz="7700"/>
            </a:lvl5pPr>
            <a:lvl6pPr marL="8744179" indent="0">
              <a:buNone/>
              <a:defRPr sz="7700"/>
            </a:lvl6pPr>
            <a:lvl7pPr marL="10493014" indent="0">
              <a:buNone/>
              <a:defRPr sz="7700"/>
            </a:lvl7pPr>
            <a:lvl8pPr marL="12241850" indent="0">
              <a:buNone/>
              <a:defRPr sz="7700"/>
            </a:lvl8pPr>
            <a:lvl9pPr marL="13990686" indent="0">
              <a:buNone/>
              <a:defRPr sz="77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39683" y="28182252"/>
            <a:ext cx="15120938" cy="4226084"/>
          </a:xfrm>
        </p:spPr>
        <p:txBody>
          <a:bodyPr/>
          <a:lstStyle>
            <a:lvl1pPr marL="0" indent="0">
              <a:buNone/>
              <a:defRPr sz="5400"/>
            </a:lvl1pPr>
            <a:lvl2pPr marL="1748836" indent="0">
              <a:buNone/>
              <a:defRPr sz="4600"/>
            </a:lvl2pPr>
            <a:lvl3pPr marL="3497671" indent="0">
              <a:buNone/>
              <a:defRPr sz="3800"/>
            </a:lvl3pPr>
            <a:lvl4pPr marL="5246507" indent="0">
              <a:buNone/>
              <a:defRPr sz="3400"/>
            </a:lvl4pPr>
            <a:lvl5pPr marL="6995343" indent="0">
              <a:buNone/>
              <a:defRPr sz="3400"/>
            </a:lvl5pPr>
            <a:lvl6pPr marL="8744179" indent="0">
              <a:buNone/>
              <a:defRPr sz="3400"/>
            </a:lvl6pPr>
            <a:lvl7pPr marL="10493014" indent="0">
              <a:buNone/>
              <a:defRPr sz="3400"/>
            </a:lvl7pPr>
            <a:lvl8pPr marL="12241850" indent="0">
              <a:buNone/>
              <a:defRPr sz="3400"/>
            </a:lvl8pPr>
            <a:lvl9pPr marL="13990686" indent="0">
              <a:buNone/>
              <a:defRPr sz="3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28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260078" y="1442040"/>
            <a:ext cx="22681407" cy="6001544"/>
          </a:xfrm>
          <a:prstGeom prst="rect">
            <a:avLst/>
          </a:prstGeom>
        </p:spPr>
        <p:txBody>
          <a:bodyPr vert="horz" lIns="349767" tIns="174884" rIns="349767" bIns="174884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60078" y="8402164"/>
            <a:ext cx="22681407" cy="23764449"/>
          </a:xfrm>
          <a:prstGeom prst="rect">
            <a:avLst/>
          </a:prstGeom>
        </p:spPr>
        <p:txBody>
          <a:bodyPr vert="horz" lIns="349767" tIns="174884" rIns="349767" bIns="174884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260078" y="33375255"/>
            <a:ext cx="5880365" cy="1917160"/>
          </a:xfrm>
          <a:prstGeom prst="rect">
            <a:avLst/>
          </a:prstGeom>
        </p:spPr>
        <p:txBody>
          <a:bodyPr vert="horz" lIns="349767" tIns="174884" rIns="349767" bIns="174884" rtlCol="0" anchor="ctr"/>
          <a:lstStyle>
            <a:lvl1pPr algn="l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03C5-66AF-7942-A63C-A7291FB3007F}" type="datetimeFigureOut">
              <a:rPr lang="it-IT" smtClean="0"/>
              <a:pPr/>
              <a:t>18/12/2023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8610534" y="33375255"/>
            <a:ext cx="7980495" cy="1917160"/>
          </a:xfrm>
          <a:prstGeom prst="rect">
            <a:avLst/>
          </a:prstGeom>
        </p:spPr>
        <p:txBody>
          <a:bodyPr vert="horz" lIns="349767" tIns="174884" rIns="349767" bIns="174884" rtlCol="0" anchor="ctr"/>
          <a:lstStyle>
            <a:lvl1pPr algn="ct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8061120" y="33375255"/>
            <a:ext cx="5880365" cy="1917160"/>
          </a:xfrm>
          <a:prstGeom prst="rect">
            <a:avLst/>
          </a:prstGeom>
        </p:spPr>
        <p:txBody>
          <a:bodyPr vert="horz" lIns="349767" tIns="174884" rIns="349767" bIns="174884" rtlCol="0" anchor="ctr"/>
          <a:lstStyle>
            <a:lvl1pPr algn="r">
              <a:defRPr sz="4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600B7-401A-9F4F-AC72-7BC3C857803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65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748836" rtl="0" eaLnBrk="1" latinLnBrk="0" hangingPunct="1">
        <a:spcBef>
          <a:spcPct val="0"/>
        </a:spcBef>
        <a:buNone/>
        <a:defRPr sz="1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11627" indent="-1311627" algn="l" defTabSz="1748836" rtl="0" eaLnBrk="1" latinLnBrk="0" hangingPunct="1">
        <a:spcBef>
          <a:spcPct val="20000"/>
        </a:spcBef>
        <a:buFont typeface="Arial"/>
        <a:buChar char="•"/>
        <a:defRPr sz="1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41858" indent="-1093022" algn="l" defTabSz="1748836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+mn-lt"/>
          <a:ea typeface="+mn-ea"/>
          <a:cs typeface="+mn-cs"/>
        </a:defRPr>
      </a:lvl2pPr>
      <a:lvl3pPr marL="4372089" indent="-874418" algn="l" defTabSz="1748836" rtl="0" eaLnBrk="1" latinLnBrk="0" hangingPunct="1">
        <a:spcBef>
          <a:spcPct val="20000"/>
        </a:spcBef>
        <a:buFont typeface="Arial"/>
        <a:buChar char="•"/>
        <a:defRPr sz="9200" kern="1200">
          <a:solidFill>
            <a:schemeClr val="tx1"/>
          </a:solidFill>
          <a:latin typeface="+mn-lt"/>
          <a:ea typeface="+mn-ea"/>
          <a:cs typeface="+mn-cs"/>
        </a:defRPr>
      </a:lvl3pPr>
      <a:lvl4pPr marL="6120925" indent="-874418" algn="l" defTabSz="1748836" rtl="0" eaLnBrk="1" latinLnBrk="0" hangingPunct="1">
        <a:spcBef>
          <a:spcPct val="20000"/>
        </a:spcBef>
        <a:buFont typeface="Arial"/>
        <a:buChar char="–"/>
        <a:defRPr sz="7700" kern="1200">
          <a:solidFill>
            <a:schemeClr val="tx1"/>
          </a:solidFill>
          <a:latin typeface="+mn-lt"/>
          <a:ea typeface="+mn-ea"/>
          <a:cs typeface="+mn-cs"/>
        </a:defRPr>
      </a:lvl4pPr>
      <a:lvl5pPr marL="7869761" indent="-874418" algn="l" defTabSz="1748836" rtl="0" eaLnBrk="1" latinLnBrk="0" hangingPunct="1">
        <a:spcBef>
          <a:spcPct val="20000"/>
        </a:spcBef>
        <a:buFont typeface="Arial"/>
        <a:buChar char="»"/>
        <a:defRPr sz="7700" kern="1200">
          <a:solidFill>
            <a:schemeClr val="tx1"/>
          </a:solidFill>
          <a:latin typeface="+mn-lt"/>
          <a:ea typeface="+mn-ea"/>
          <a:cs typeface="+mn-cs"/>
        </a:defRPr>
      </a:lvl5pPr>
      <a:lvl6pPr marL="9618596" indent="-874418" algn="l" defTabSz="1748836" rtl="0" eaLnBrk="1" latinLnBrk="0" hangingPunct="1">
        <a:spcBef>
          <a:spcPct val="20000"/>
        </a:spcBef>
        <a:buFont typeface="Arial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6pPr>
      <a:lvl7pPr marL="11367432" indent="-874418" algn="l" defTabSz="1748836" rtl="0" eaLnBrk="1" latinLnBrk="0" hangingPunct="1">
        <a:spcBef>
          <a:spcPct val="20000"/>
        </a:spcBef>
        <a:buFont typeface="Arial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7pPr>
      <a:lvl8pPr marL="13116268" indent="-874418" algn="l" defTabSz="1748836" rtl="0" eaLnBrk="1" latinLnBrk="0" hangingPunct="1">
        <a:spcBef>
          <a:spcPct val="20000"/>
        </a:spcBef>
        <a:buFont typeface="Arial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8pPr>
      <a:lvl9pPr marL="14865104" indent="-874418" algn="l" defTabSz="1748836" rtl="0" eaLnBrk="1" latinLnBrk="0" hangingPunct="1">
        <a:spcBef>
          <a:spcPct val="20000"/>
        </a:spcBef>
        <a:buFont typeface="Arial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1pPr>
      <a:lvl2pPr marL="1748836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2pPr>
      <a:lvl3pPr marL="3497671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3pPr>
      <a:lvl4pPr marL="5246507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6995343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744179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493014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2241850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686" algn="l" defTabSz="1748836" rtl="0" eaLnBrk="1" latinLnBrk="0" hangingPunct="1"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chart" Target="../charts/chart1.xml"/><Relationship Id="rId12" Type="http://schemas.openxmlformats.org/officeDocument/2006/relationships/image" Target="../media/image9.tiff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hyperlink" Target="mailto:anna.scialabba@unipa.it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960201" y="432430"/>
            <a:ext cx="23257265" cy="3598445"/>
            <a:chOff x="960201" y="624934"/>
            <a:chExt cx="23257265" cy="359844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l="63091" r="1" b="10361"/>
            <a:stretch/>
          </p:blipFill>
          <p:spPr>
            <a:xfrm>
              <a:off x="22241993" y="624934"/>
              <a:ext cx="1975473" cy="3598445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b="10361"/>
            <a:stretch/>
          </p:blipFill>
          <p:spPr>
            <a:xfrm>
              <a:off x="960201" y="624934"/>
              <a:ext cx="5352501" cy="359844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b="10361"/>
            <a:stretch/>
          </p:blipFill>
          <p:spPr>
            <a:xfrm>
              <a:off x="6297761" y="624934"/>
              <a:ext cx="5352501" cy="3598445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b="10361"/>
            <a:stretch/>
          </p:blipFill>
          <p:spPr>
            <a:xfrm>
              <a:off x="11593433" y="624934"/>
              <a:ext cx="5352501" cy="3598445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2">
              <a:alphaModFix amt="65000"/>
            </a:blip>
            <a:srcRect b="10361"/>
            <a:stretch/>
          </p:blipFill>
          <p:spPr>
            <a:xfrm>
              <a:off x="16945934" y="624934"/>
              <a:ext cx="5296059" cy="3598445"/>
            </a:xfrm>
            <a:prstGeom prst="rect">
              <a:avLst/>
            </a:prstGeom>
          </p:spPr>
        </p:pic>
      </p:grpSp>
      <p:sp>
        <p:nvSpPr>
          <p:cNvPr id="17" name="Titolo 1"/>
          <p:cNvSpPr>
            <a:spLocks noGrp="1"/>
          </p:cNvSpPr>
          <p:nvPr>
            <p:ph type="ctrTitle"/>
          </p:nvPr>
        </p:nvSpPr>
        <p:spPr>
          <a:xfrm>
            <a:off x="960207" y="636396"/>
            <a:ext cx="23230815" cy="3598445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it-IT" sz="8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Biopreservazione</a:t>
            </a:r>
            <a:r>
              <a:rPr lang="it-IT" sz="8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del </a:t>
            </a:r>
            <a:r>
              <a:rPr lang="it-IT" sz="80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germoplasma</a:t>
            </a:r>
            <a:r>
              <a:rPr lang="it-IT" sz="8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8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8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siciliano  di fagiolo 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60206" y="4267028"/>
            <a:ext cx="9983893" cy="405085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3000" b="1" baseline="30000" dirty="0"/>
              <a:t>1</a:t>
            </a:r>
            <a:r>
              <a:rPr lang="it-IT" sz="3000" b="1" dirty="0"/>
              <a:t>Dipartimento STEBICEF Università di Palermo</a:t>
            </a:r>
          </a:p>
          <a:p>
            <a:pPr>
              <a:lnSpc>
                <a:spcPct val="120000"/>
              </a:lnSpc>
            </a:pPr>
            <a:r>
              <a:rPr lang="it-IT" sz="2200" b="1" i="1" dirty="0"/>
              <a:t>Via </a:t>
            </a:r>
            <a:r>
              <a:rPr lang="it-IT" sz="2200" b="1" i="1" dirty="0" err="1"/>
              <a:t>Archirafi</a:t>
            </a:r>
            <a:r>
              <a:rPr lang="it-IT" sz="2200" b="1" i="1" dirty="0"/>
              <a:t>, 38 90123 Palermo</a:t>
            </a:r>
          </a:p>
          <a:p>
            <a:r>
              <a:rPr lang="it-IT" sz="3000" b="1" baseline="30000" dirty="0"/>
              <a:t>2</a:t>
            </a:r>
            <a:r>
              <a:rPr lang="it-IT" sz="3000" b="1" dirty="0"/>
              <a:t>Consiglio per la Ricerca in agricoltura e </a:t>
            </a:r>
          </a:p>
          <a:p>
            <a:r>
              <a:rPr lang="it-IT" sz="3000" b="1" dirty="0"/>
              <a:t>l’Economia Agraria - Centro Difesa e </a:t>
            </a:r>
          </a:p>
          <a:p>
            <a:r>
              <a:rPr lang="it-IT" sz="3000" b="1" dirty="0"/>
              <a:t>Certificazione (CREA DC)</a:t>
            </a:r>
          </a:p>
          <a:p>
            <a:r>
              <a:rPr lang="it-IT" sz="2200" b="1" i="1" dirty="0"/>
              <a:t>S.S. 113 Km 245,500  Bagheria (PA)</a:t>
            </a:r>
          </a:p>
          <a:p>
            <a:pPr>
              <a:lnSpc>
                <a:spcPts val="50"/>
              </a:lnSpc>
            </a:pPr>
            <a:endParaRPr lang="it-IT" sz="2800" b="1" i="1" dirty="0"/>
          </a:p>
          <a:p>
            <a:r>
              <a:rPr lang="it-IT" sz="2800" b="1" baseline="30000" dirty="0"/>
              <a:t>3</a:t>
            </a:r>
            <a:r>
              <a:rPr lang="it-IT" sz="2800" b="1" dirty="0"/>
              <a:t> </a:t>
            </a:r>
            <a:r>
              <a:rPr lang="it-IT" sz="3000" b="1" dirty="0"/>
              <a:t>Consorzio Banca Vivente del </a:t>
            </a:r>
            <a:r>
              <a:rPr lang="it-IT" sz="3000" b="1" dirty="0" err="1"/>
              <a:t>Germoplasma</a:t>
            </a:r>
            <a:r>
              <a:rPr lang="it-IT" sz="3000" b="1" dirty="0"/>
              <a:t> </a:t>
            </a:r>
          </a:p>
          <a:p>
            <a:r>
              <a:rPr lang="it-IT" sz="3000" b="1" dirty="0"/>
              <a:t>Vegetale dei </a:t>
            </a:r>
            <a:r>
              <a:rPr lang="it-IT" sz="3000" b="1" dirty="0" err="1"/>
              <a:t>Nebrodi</a:t>
            </a:r>
            <a:endParaRPr lang="it-IT" sz="3000" b="1" dirty="0"/>
          </a:p>
          <a:p>
            <a:r>
              <a:rPr lang="it-IT" sz="2200" b="1" i="1" dirty="0"/>
              <a:t>Parco dei </a:t>
            </a:r>
            <a:r>
              <a:rPr lang="it-IT" sz="2200" b="1" i="1" dirty="0" err="1"/>
              <a:t>Nebrodi</a:t>
            </a:r>
            <a:r>
              <a:rPr lang="it-IT" sz="2200" b="1" i="1" dirty="0"/>
              <a:t>, Palazzo Gentile, Piazza Duomo, S. Agata Militello, </a:t>
            </a:r>
            <a:r>
              <a:rPr lang="it-IT" sz="2200" b="1" i="1" dirty="0" err="1"/>
              <a:t>Italy</a:t>
            </a:r>
            <a:endParaRPr lang="it-IT" sz="2200" b="1" i="1" dirty="0"/>
          </a:p>
        </p:txBody>
      </p:sp>
      <p:sp>
        <p:nvSpPr>
          <p:cNvPr id="2" name="Rettangolo 1"/>
          <p:cNvSpPr/>
          <p:nvPr/>
        </p:nvSpPr>
        <p:spPr>
          <a:xfrm>
            <a:off x="745050" y="34756852"/>
            <a:ext cx="23230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/>
              <a:t>Gruppo di Coordinamento delle attività di ricerca e sviluppo sui legumi</a:t>
            </a:r>
            <a:endParaRPr lang="it-IT" sz="3600" dirty="0"/>
          </a:p>
          <a:p>
            <a:pPr algn="ctr"/>
            <a:r>
              <a:rPr lang="it-IT" sz="3600" b="1" dirty="0"/>
              <a:t>Incontro nazionale 9-10 Novembre 2017 </a:t>
            </a:r>
            <a:r>
              <a:rPr lang="mr-IN" sz="3600" b="1" dirty="0"/>
              <a:t>–</a:t>
            </a:r>
            <a:r>
              <a:rPr lang="it-IT" sz="3600" b="1" dirty="0"/>
              <a:t> FAO, sede di Roma</a:t>
            </a:r>
            <a:endParaRPr lang="it-IT" sz="3600" dirty="0"/>
          </a:p>
        </p:txBody>
      </p:sp>
      <p:sp>
        <p:nvSpPr>
          <p:cNvPr id="23" name="Sottotitolo 2"/>
          <p:cNvSpPr>
            <a:spLocks noGrp="1"/>
          </p:cNvSpPr>
          <p:nvPr>
            <p:ph type="subTitle" idx="1"/>
          </p:nvPr>
        </p:nvSpPr>
        <p:spPr>
          <a:xfrm>
            <a:off x="897447" y="15922091"/>
            <a:ext cx="23230815" cy="18834761"/>
          </a:xfrm>
          <a:ln>
            <a:solidFill>
              <a:srgbClr val="7F7F7F"/>
            </a:solidFill>
          </a:ln>
        </p:spPr>
        <p:txBody>
          <a:bodyPr>
            <a:normAutofit/>
          </a:bodyPr>
          <a:lstStyle/>
          <a:p>
            <a:pPr algn="just"/>
            <a:endParaRPr lang="it-IT" sz="5900" dirty="0">
              <a:solidFill>
                <a:schemeClr val="tx1"/>
              </a:solidFill>
            </a:endParaRPr>
          </a:p>
          <a:p>
            <a:pPr marL="5297488" algn="just"/>
            <a:endParaRPr lang="it-IT" sz="2800" dirty="0">
              <a:solidFill>
                <a:schemeClr val="tx1"/>
              </a:solidFill>
            </a:endParaRPr>
          </a:p>
          <a:p>
            <a:pPr algn="just"/>
            <a:endParaRPr lang="it-IT" sz="2800" dirty="0">
              <a:solidFill>
                <a:schemeClr val="tx1"/>
              </a:solidFill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960668" y="15996515"/>
            <a:ext cx="23230819" cy="18978896"/>
            <a:chOff x="960668" y="15767915"/>
            <a:chExt cx="23230819" cy="18978896"/>
          </a:xfrm>
        </p:grpSpPr>
        <p:grpSp>
          <p:nvGrpSpPr>
            <p:cNvPr id="27" name="Gruppo 26"/>
            <p:cNvGrpSpPr/>
            <p:nvPr/>
          </p:nvGrpSpPr>
          <p:grpSpPr>
            <a:xfrm>
              <a:off x="960668" y="15767915"/>
              <a:ext cx="23230819" cy="792006"/>
              <a:chOff x="960668" y="15767915"/>
              <a:chExt cx="23230819" cy="792006"/>
            </a:xfrm>
          </p:grpSpPr>
          <p:grpSp>
            <p:nvGrpSpPr>
              <p:cNvPr id="41" name="Gruppo 40"/>
              <p:cNvGrpSpPr/>
              <p:nvPr/>
            </p:nvGrpSpPr>
            <p:grpSpPr>
              <a:xfrm>
                <a:off x="6770107" y="15767918"/>
                <a:ext cx="5804677" cy="792003"/>
                <a:chOff x="6769639" y="8998824"/>
                <a:chExt cx="5804677" cy="720003"/>
              </a:xfrm>
            </p:grpSpPr>
            <p:pic>
              <p:nvPicPr>
                <p:cNvPr id="51" name="Immagine 50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9667741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52" name="Immagine 51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6769639" y="8998824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uppo 41"/>
              <p:cNvGrpSpPr/>
              <p:nvPr/>
            </p:nvGrpSpPr>
            <p:grpSpPr>
              <a:xfrm>
                <a:off x="960668" y="15767915"/>
                <a:ext cx="5804677" cy="791998"/>
                <a:chOff x="960200" y="8998828"/>
                <a:chExt cx="5804677" cy="719999"/>
              </a:xfrm>
            </p:grpSpPr>
            <p:pic>
              <p:nvPicPr>
                <p:cNvPr id="49" name="Immagine 48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3858302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50" name="Immagine 49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960200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uppo 42"/>
              <p:cNvGrpSpPr/>
              <p:nvPr/>
            </p:nvGrpSpPr>
            <p:grpSpPr>
              <a:xfrm>
                <a:off x="18386810" y="15767915"/>
                <a:ext cx="5804677" cy="791998"/>
                <a:chOff x="18386342" y="8998828"/>
                <a:chExt cx="5804677" cy="719999"/>
              </a:xfrm>
            </p:grpSpPr>
            <p:pic>
              <p:nvPicPr>
                <p:cNvPr id="47" name="Immagine 46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21284444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48" name="Immagine 47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8386342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uppo 43"/>
              <p:cNvGrpSpPr/>
              <p:nvPr/>
            </p:nvGrpSpPr>
            <p:grpSpPr>
              <a:xfrm>
                <a:off x="12577371" y="15767915"/>
                <a:ext cx="5804677" cy="791998"/>
                <a:chOff x="12576903" y="8998828"/>
                <a:chExt cx="5804677" cy="719999"/>
              </a:xfrm>
            </p:grpSpPr>
            <p:pic>
              <p:nvPicPr>
                <p:cNvPr id="45" name="Immagine 44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5475005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46" name="Immagine 4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2576903" y="8998828"/>
                  <a:ext cx="2906575" cy="71999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" name="Gruppo 27"/>
            <p:cNvGrpSpPr/>
            <p:nvPr/>
          </p:nvGrpSpPr>
          <p:grpSpPr>
            <a:xfrm>
              <a:off x="960668" y="33954813"/>
              <a:ext cx="23230819" cy="791998"/>
              <a:chOff x="960668" y="33954813"/>
              <a:chExt cx="23230819" cy="791998"/>
            </a:xfrm>
          </p:grpSpPr>
          <p:grpSp>
            <p:nvGrpSpPr>
              <p:cNvPr id="29" name="Gruppo 28"/>
              <p:cNvGrpSpPr/>
              <p:nvPr/>
            </p:nvGrpSpPr>
            <p:grpSpPr>
              <a:xfrm rot="10800000">
                <a:off x="12577371" y="33954813"/>
                <a:ext cx="5804677" cy="791998"/>
                <a:chOff x="6769639" y="8998828"/>
                <a:chExt cx="5804677" cy="719999"/>
              </a:xfrm>
            </p:grpSpPr>
            <p:pic>
              <p:nvPicPr>
                <p:cNvPr id="39" name="Immagine 38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9667741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40" name="Immagine 39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6769639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30" name="Gruppo 29"/>
              <p:cNvGrpSpPr/>
              <p:nvPr/>
            </p:nvGrpSpPr>
            <p:grpSpPr>
              <a:xfrm rot="10800000">
                <a:off x="18386810" y="33954813"/>
                <a:ext cx="5804677" cy="791998"/>
                <a:chOff x="960200" y="8998828"/>
                <a:chExt cx="5804677" cy="719999"/>
              </a:xfrm>
            </p:grpSpPr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3858302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38" name="Immagine 37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960200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31" name="Gruppo 30"/>
              <p:cNvGrpSpPr/>
              <p:nvPr/>
            </p:nvGrpSpPr>
            <p:grpSpPr>
              <a:xfrm rot="10800000">
                <a:off x="960668" y="33954813"/>
                <a:ext cx="5804677" cy="791998"/>
                <a:chOff x="18386342" y="8998828"/>
                <a:chExt cx="5804677" cy="719999"/>
              </a:xfrm>
            </p:grpSpPr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21284444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36" name="Immagine 35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18386342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32" name="Gruppo 31"/>
              <p:cNvGrpSpPr/>
              <p:nvPr/>
            </p:nvGrpSpPr>
            <p:grpSpPr>
              <a:xfrm rot="10800000">
                <a:off x="6770107" y="33954813"/>
                <a:ext cx="5804677" cy="791998"/>
                <a:chOff x="12576903" y="8998828"/>
                <a:chExt cx="5804677" cy="719999"/>
              </a:xfrm>
            </p:grpSpPr>
            <p:pic>
              <p:nvPicPr>
                <p:cNvPr id="33" name="Immagine 32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15475005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34" name="Immagine 33"/>
                <p:cNvPicPr>
                  <a:picLocks noChangeAspect="1"/>
                </p:cNvPicPr>
                <p:nvPr/>
              </p:nvPicPr>
              <p:blipFill>
                <a:blip r:embed="rId3">
                  <a:alphaModFix amt="63000"/>
                </a:blip>
                <a:stretch>
                  <a:fillRect/>
                </a:stretch>
              </p:blipFill>
              <p:spPr>
                <a:xfrm>
                  <a:off x="12576903" y="8998828"/>
                  <a:ext cx="2906575" cy="71999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3" name="Gruppo 52"/>
          <p:cNvGrpSpPr/>
          <p:nvPr/>
        </p:nvGrpSpPr>
        <p:grpSpPr>
          <a:xfrm>
            <a:off x="910359" y="8463853"/>
            <a:ext cx="23290528" cy="7331238"/>
            <a:chOff x="900491" y="8841342"/>
            <a:chExt cx="23290528" cy="7331238"/>
          </a:xfrm>
        </p:grpSpPr>
        <p:grpSp>
          <p:nvGrpSpPr>
            <p:cNvPr id="54" name="Gruppo 53"/>
            <p:cNvGrpSpPr/>
            <p:nvPr/>
          </p:nvGrpSpPr>
          <p:grpSpPr>
            <a:xfrm>
              <a:off x="960200" y="8998827"/>
              <a:ext cx="23230819" cy="791998"/>
              <a:chOff x="960200" y="8998828"/>
              <a:chExt cx="23230819" cy="719999"/>
            </a:xfrm>
          </p:grpSpPr>
          <p:grpSp>
            <p:nvGrpSpPr>
              <p:cNvPr id="69" name="Gruppo 68"/>
              <p:cNvGrpSpPr/>
              <p:nvPr/>
            </p:nvGrpSpPr>
            <p:grpSpPr>
              <a:xfrm>
                <a:off x="6769639" y="8998828"/>
                <a:ext cx="5804677" cy="719999"/>
                <a:chOff x="6769639" y="8998828"/>
                <a:chExt cx="5804677" cy="719999"/>
              </a:xfrm>
            </p:grpSpPr>
            <p:pic>
              <p:nvPicPr>
                <p:cNvPr id="79" name="Immagine 78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9667741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80" name="Immagine 79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6769639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uppo 69"/>
              <p:cNvGrpSpPr/>
              <p:nvPr/>
            </p:nvGrpSpPr>
            <p:grpSpPr>
              <a:xfrm>
                <a:off x="960200" y="8998828"/>
                <a:ext cx="5804677" cy="719999"/>
                <a:chOff x="960200" y="8998828"/>
                <a:chExt cx="5804677" cy="719999"/>
              </a:xfrm>
            </p:grpSpPr>
            <p:pic>
              <p:nvPicPr>
                <p:cNvPr id="77" name="Immagine 76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3858302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78" name="Immagine 77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960200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uppo 70"/>
              <p:cNvGrpSpPr/>
              <p:nvPr/>
            </p:nvGrpSpPr>
            <p:grpSpPr>
              <a:xfrm>
                <a:off x="18386342" y="8998828"/>
                <a:ext cx="5804677" cy="719999"/>
                <a:chOff x="18386342" y="8998828"/>
                <a:chExt cx="5804677" cy="719999"/>
              </a:xfrm>
            </p:grpSpPr>
            <p:pic>
              <p:nvPicPr>
                <p:cNvPr id="75" name="Immagine 74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21284444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76" name="Immagine 7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8386342" y="8998828"/>
                  <a:ext cx="2906575" cy="719999"/>
                </a:xfrm>
                <a:prstGeom prst="rect">
                  <a:avLst/>
                </a:prstGeom>
              </p:spPr>
            </p:pic>
          </p:grpSp>
          <p:grpSp>
            <p:nvGrpSpPr>
              <p:cNvPr id="72" name="Gruppo 71"/>
              <p:cNvGrpSpPr/>
              <p:nvPr/>
            </p:nvGrpSpPr>
            <p:grpSpPr>
              <a:xfrm>
                <a:off x="12576903" y="8998828"/>
                <a:ext cx="5804677" cy="719999"/>
                <a:chOff x="12576903" y="8998828"/>
                <a:chExt cx="5804677" cy="719999"/>
              </a:xfrm>
            </p:grpSpPr>
            <p:pic>
              <p:nvPicPr>
                <p:cNvPr id="73" name="Immagine 72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5475005" y="8998828"/>
                  <a:ext cx="2906575" cy="719999"/>
                </a:xfrm>
                <a:prstGeom prst="rect">
                  <a:avLst/>
                </a:prstGeom>
              </p:spPr>
            </p:pic>
            <p:pic>
              <p:nvPicPr>
                <p:cNvPr id="74" name="Immagine 73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alphaModFix amt="63000"/>
                </a:blip>
                <a:stretch>
                  <a:fillRect/>
                </a:stretch>
              </p:blipFill>
              <p:spPr>
                <a:xfrm>
                  <a:off x="12576903" y="8998828"/>
                  <a:ext cx="2906575" cy="719999"/>
                </a:xfrm>
                <a:prstGeom prst="rect">
                  <a:avLst/>
                </a:prstGeom>
              </p:spPr>
            </p:pic>
          </p:grpSp>
        </p:grpSp>
        <p:sp>
          <p:nvSpPr>
            <p:cNvPr id="55" name="CasellaDiTesto 54"/>
            <p:cNvSpPr txBox="1"/>
            <p:nvPr/>
          </p:nvSpPr>
          <p:spPr>
            <a:xfrm>
              <a:off x="900491" y="8841342"/>
              <a:ext cx="23230815" cy="7331238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endParaRPr lang="it-IT" sz="2800" b="1" dirty="0"/>
            </a:p>
            <a:p>
              <a:pPr algn="just">
                <a:lnSpc>
                  <a:spcPct val="120000"/>
                </a:lnSpc>
              </a:pPr>
              <a:r>
                <a:rPr lang="it-IT" sz="2800" b="1" dirty="0"/>
                <a:t>ABSTRACT</a:t>
              </a:r>
            </a:p>
            <a:p>
              <a:pPr algn="just">
                <a:lnSpc>
                  <a:spcPct val="120000"/>
                </a:lnSpc>
              </a:pPr>
              <a:r>
                <a:rPr lang="it-IT" sz="2800" dirty="0"/>
                <a:t>Nell’ambito della conservazione </a:t>
              </a:r>
              <a:r>
                <a:rPr lang="it-IT" sz="2800" i="1" dirty="0"/>
                <a:t>ex situ</a:t>
              </a:r>
              <a:r>
                <a:rPr lang="it-IT" sz="2800" dirty="0"/>
                <a:t>, le </a:t>
              </a:r>
              <a:r>
                <a:rPr lang="it-IT" sz="2800" dirty="0" err="1"/>
                <a:t>biobanche</a:t>
              </a:r>
              <a:r>
                <a:rPr lang="it-IT" sz="2800" dirty="0"/>
                <a:t> svolgono un ruolo importante nella preservazione  delle risorse genetiche e nella distribuzione di </a:t>
              </a:r>
              <a:r>
                <a:rPr lang="it-IT" sz="2800" dirty="0" err="1"/>
                <a:t>germoplasma</a:t>
              </a:r>
              <a:r>
                <a:rPr lang="it-IT" sz="2800" dirty="0"/>
                <a:t> e dati associati per la ricerca di base ed applicata. Negli ultimi anni il campo del </a:t>
              </a:r>
              <a:r>
                <a:rPr lang="it-IT" sz="2800" dirty="0" err="1"/>
                <a:t>biorepository</a:t>
              </a:r>
              <a:r>
                <a:rPr lang="it-IT" sz="2800" dirty="0"/>
                <a:t>  è cambiato in risposta alle esigenze della ricerca e della legislazione relativa allo scambio di materiale genetico.   I dati associati alle </a:t>
              </a:r>
              <a:r>
                <a:rPr lang="it-IT" sz="2800" dirty="0" err="1"/>
                <a:t>biospecie</a:t>
              </a:r>
              <a:r>
                <a:rPr lang="it-IT" sz="2800" dirty="0"/>
                <a:t>  mostrano una grande complessità e necessitano di informazioni dettagliate, come quelle genomiche e proteomiche. Questo cambiamento ha determinato un aumento della richiesta  di campioni di alta qualità e con un'ampia diversità genetica,  ma allo stesso tempo non </a:t>
              </a:r>
              <a:r>
                <a:rPr lang="it-IT" sz="2800" dirty="0">
                  <a:solidFill>
                    <a:srgbClr val="00B050"/>
                  </a:solidFill>
                </a:rPr>
                <a:t>troppo ridondante</a:t>
              </a:r>
              <a:r>
                <a:rPr lang="it-IT" sz="2800" dirty="0"/>
                <a:t>. La gestione della conservazione del </a:t>
              </a:r>
              <a:r>
                <a:rPr lang="it-IT" sz="2800" dirty="0" err="1"/>
                <a:t>germoplasma</a:t>
              </a:r>
              <a:r>
                <a:rPr lang="it-IT" sz="2800" dirty="0"/>
                <a:t>  è difficoltosa  a causa  delle grandi dimensioni di alcune  collezioni e le  </a:t>
              </a:r>
              <a:r>
                <a:rPr lang="it-IT" sz="2800" i="1" dirty="0"/>
                <a:t>core </a:t>
              </a:r>
              <a:r>
                <a:rPr lang="it-IT" sz="2800" i="1" dirty="0" err="1"/>
                <a:t>collection</a:t>
              </a:r>
              <a:r>
                <a:rPr lang="it-IT" sz="2800" i="1" dirty="0"/>
                <a:t> </a:t>
              </a:r>
              <a:r>
                <a:rPr lang="it-IT" sz="2800" dirty="0"/>
                <a:t>permettono  di aumentare l'efficienza e l’utilizzo delle accessioni presenti e, nel contempo,  di  preservare la diversità genetica rappresentativa dell’intera collezione.  La  </a:t>
              </a:r>
              <a:r>
                <a:rPr lang="it-IT" sz="2800" dirty="0" err="1"/>
                <a:t>Sicilian</a:t>
              </a:r>
              <a:r>
                <a:rPr lang="it-IT" sz="2800" dirty="0"/>
                <a:t> </a:t>
              </a:r>
              <a:r>
                <a:rPr lang="it-IT" sz="2800" dirty="0" err="1"/>
                <a:t>Plant</a:t>
              </a:r>
              <a:r>
                <a:rPr lang="it-IT" sz="2800" dirty="0"/>
                <a:t> </a:t>
              </a:r>
              <a:r>
                <a:rPr lang="it-IT" sz="2800" dirty="0" err="1"/>
                <a:t>Germplasm</a:t>
              </a:r>
              <a:r>
                <a:rPr lang="it-IT" sz="2800" dirty="0"/>
                <a:t> </a:t>
              </a:r>
              <a:r>
                <a:rPr lang="it-IT" sz="2800" dirty="0" err="1"/>
                <a:t>Repository</a:t>
              </a:r>
              <a:r>
                <a:rPr lang="it-IT" sz="2800" dirty="0"/>
                <a:t> dell’Università di Palermo (PGR / PA) colleziona, conserva, documenta, valuta, promuove e distribuisce specie minacciate nell’habitat nativo, progenitori selvatici di piante coltivate e specie coltivate dell’area del Mediterraneo. </a:t>
              </a:r>
            </a:p>
            <a:p>
              <a:pPr algn="just">
                <a:lnSpc>
                  <a:spcPct val="120000"/>
                </a:lnSpc>
              </a:pPr>
              <a:r>
                <a:rPr lang="it-IT" sz="2800" dirty="0"/>
                <a:t>L’attività presentata riguarda il recupero, la caratterizzazione e conservazione </a:t>
              </a:r>
              <a:r>
                <a:rPr lang="it-IT" sz="2800" i="1" dirty="0"/>
                <a:t>ex situ </a:t>
              </a:r>
              <a:r>
                <a:rPr lang="it-IT" sz="2800" dirty="0"/>
                <a:t>della diversità genetica di popolazioni sicule di </a:t>
              </a:r>
              <a:r>
                <a:rPr lang="it-IT" sz="2800" i="1" dirty="0" err="1"/>
                <a:t>Phaseolus</a:t>
              </a:r>
              <a:r>
                <a:rPr lang="it-IT" sz="2800" i="1" dirty="0"/>
                <a:t> </a:t>
              </a:r>
              <a:r>
                <a:rPr lang="it-IT" sz="2800" i="1" dirty="0" err="1"/>
                <a:t>vulgaris</a:t>
              </a:r>
              <a:r>
                <a:rPr lang="it-IT" sz="2800" i="1" dirty="0"/>
                <a:t> </a:t>
              </a:r>
              <a:r>
                <a:rPr lang="it-IT" sz="2800" dirty="0"/>
                <a:t>L.. I campioni  selezionati sono stati utilizzati per la costituzione di una collezione di </a:t>
              </a:r>
              <a:r>
                <a:rPr lang="it-IT" sz="2800" dirty="0" err="1"/>
                <a:t>germoplasma</a:t>
              </a:r>
              <a:r>
                <a:rPr lang="it-IT" sz="2800" dirty="0"/>
                <a:t> depositata presso la </a:t>
              </a:r>
              <a:r>
                <a:rPr lang="it-IT" sz="2800" dirty="0" err="1"/>
                <a:t>biobanca</a:t>
              </a:r>
              <a:r>
                <a:rPr lang="it-IT" sz="2800" dirty="0"/>
                <a:t> PGR/PA. I </a:t>
              </a:r>
              <a:r>
                <a:rPr lang="it-IT" sz="2800" dirty="0" err="1"/>
                <a:t>repository</a:t>
              </a:r>
              <a:r>
                <a:rPr lang="it-IT" sz="2800" dirty="0"/>
                <a:t> sono costituiti da semi, tessuti, DNA che rappresentano una fonte potenziale di conoscenza e di diffusione del </a:t>
              </a:r>
              <a:r>
                <a:rPr lang="it-IT" sz="2800" dirty="0" err="1"/>
                <a:t>germoplasma</a:t>
              </a:r>
              <a:r>
                <a:rPr lang="it-IT" sz="2800" dirty="0"/>
                <a:t> </a:t>
              </a:r>
            </a:p>
          </p:txBody>
        </p:sp>
      </p:grpSp>
      <p:pic>
        <p:nvPicPr>
          <p:cNvPr id="81" name="Immagine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04" y="4396813"/>
            <a:ext cx="1903984" cy="1058056"/>
          </a:xfrm>
          <a:prstGeom prst="rect">
            <a:avLst/>
          </a:prstGeom>
          <a:ln>
            <a:noFill/>
          </a:ln>
        </p:spPr>
      </p:pic>
      <p:pic>
        <p:nvPicPr>
          <p:cNvPr id="82" name="Immagine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896" y="5786609"/>
            <a:ext cx="1775492" cy="969090"/>
          </a:xfrm>
          <a:prstGeom prst="rect">
            <a:avLst/>
          </a:prstGeom>
          <a:ln>
            <a:noFill/>
          </a:ln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63" y="7146226"/>
            <a:ext cx="2025111" cy="84553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300788" y="1499320"/>
            <a:ext cx="12598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endParaRPr lang="it-IT" sz="2800" dirty="0"/>
          </a:p>
        </p:txBody>
      </p:sp>
      <p:sp>
        <p:nvSpPr>
          <p:cNvPr id="7" name="Rettangolo 6"/>
          <p:cNvSpPr/>
          <p:nvPr/>
        </p:nvSpPr>
        <p:spPr>
          <a:xfrm>
            <a:off x="6300788" y="14241270"/>
            <a:ext cx="125984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/>
              <a:t>. </a:t>
            </a:r>
          </a:p>
        </p:txBody>
      </p:sp>
      <p:graphicFrame>
        <p:nvGraphicFramePr>
          <p:cNvPr id="91" name="Grafico 9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4632372"/>
              </p:ext>
            </p:extLst>
          </p:nvPr>
        </p:nvGraphicFramePr>
        <p:xfrm>
          <a:off x="17571059" y="28148112"/>
          <a:ext cx="6365421" cy="4169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2" name="CasellaDiTesto 91"/>
          <p:cNvSpPr txBox="1"/>
          <p:nvPr/>
        </p:nvSpPr>
        <p:spPr>
          <a:xfrm>
            <a:off x="17564481" y="32317643"/>
            <a:ext cx="6365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/>
              <a:t>Graf. 2: Distribuzione della frequenza relativa dei </a:t>
            </a:r>
            <a:r>
              <a:rPr lang="it-IT" sz="1400" b="1" i="1" dirty="0" err="1"/>
              <a:t>morfotipi</a:t>
            </a:r>
            <a:r>
              <a:rPr lang="it-IT" sz="1400" b="1" i="1" dirty="0"/>
              <a:t> osservati (descrittori del seme </a:t>
            </a:r>
            <a:r>
              <a:rPr lang="en-US" sz="1400" b="1" i="1" dirty="0"/>
              <a:t>BI/CIAT, 2009).</a:t>
            </a:r>
            <a:endParaRPr lang="it-IT" sz="1400" b="1" i="1" dirty="0"/>
          </a:p>
        </p:txBody>
      </p:sp>
      <p:grpSp>
        <p:nvGrpSpPr>
          <p:cNvPr id="115" name="Gruppo 114"/>
          <p:cNvGrpSpPr/>
          <p:nvPr/>
        </p:nvGrpSpPr>
        <p:grpSpPr>
          <a:xfrm>
            <a:off x="897447" y="19345705"/>
            <a:ext cx="5372792" cy="3443453"/>
            <a:chOff x="1112599" y="16559913"/>
            <a:chExt cx="5372792" cy="3443453"/>
          </a:xfrm>
        </p:grpSpPr>
        <p:pic>
          <p:nvPicPr>
            <p:cNvPr id="110" name="Immagine 109" descr="nebrodi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97363" y="16721837"/>
              <a:ext cx="2988028" cy="2251962"/>
            </a:xfrm>
            <a:prstGeom prst="rect">
              <a:avLst/>
            </a:prstGeom>
          </p:spPr>
        </p:pic>
        <p:pic>
          <p:nvPicPr>
            <p:cNvPr id="111" name="Immagine 110" descr="madoni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5185" y="16721838"/>
              <a:ext cx="2579340" cy="1380443"/>
            </a:xfrm>
            <a:prstGeom prst="rect">
              <a:avLst/>
            </a:prstGeom>
          </p:spPr>
        </p:pic>
        <p:pic>
          <p:nvPicPr>
            <p:cNvPr id="112" name="Immagine 111" descr="agrigento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32844" y="18102281"/>
              <a:ext cx="1361681" cy="1254754"/>
            </a:xfrm>
            <a:prstGeom prst="rect">
              <a:avLst/>
            </a:prstGeom>
          </p:spPr>
        </p:pic>
        <p:sp>
          <p:nvSpPr>
            <p:cNvPr id="113" name="Rettangolo 112"/>
            <p:cNvSpPr/>
            <p:nvPr/>
          </p:nvSpPr>
          <p:spPr>
            <a:xfrm>
              <a:off x="1112599" y="19357035"/>
              <a:ext cx="5188189" cy="6463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it-IT" sz="1200" i="1" dirty="0"/>
                <a:t>Fig.1: Localizzazione dei siti di campionamento nelle  provincie di Messina, Palermo e Agrigento. Il numero identifica le cultivar censite nelle differenti località.</a:t>
              </a:r>
              <a:endParaRPr lang="it-IT" sz="7200" i="1" dirty="0"/>
            </a:p>
          </p:txBody>
        </p:sp>
        <p:sp>
          <p:nvSpPr>
            <p:cNvPr id="114" name="Rettangolo 113"/>
            <p:cNvSpPr/>
            <p:nvPr/>
          </p:nvSpPr>
          <p:spPr>
            <a:xfrm>
              <a:off x="1112599" y="16559913"/>
              <a:ext cx="5188189" cy="279712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3" name="CasellaDiTesto 82"/>
          <p:cNvSpPr txBox="1"/>
          <p:nvPr/>
        </p:nvSpPr>
        <p:spPr>
          <a:xfrm>
            <a:off x="11326309" y="4319227"/>
            <a:ext cx="12815461" cy="3959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numCol="2" rtlCol="0">
            <a:spAutoFit/>
          </a:bodyPr>
          <a:lstStyle/>
          <a:p>
            <a:pPr marL="101600" algn="just"/>
            <a:r>
              <a:rPr lang="it-IT" sz="4400" b="1" dirty="0"/>
              <a:t>Anna </a:t>
            </a:r>
            <a:r>
              <a:rPr lang="it-IT" sz="4400" b="1" dirty="0" err="1"/>
              <a:t>Scialabba</a:t>
            </a:r>
            <a:r>
              <a:rPr lang="it-IT" sz="4400" b="1" dirty="0"/>
              <a:t> </a:t>
            </a:r>
            <a:r>
              <a:rPr lang="it-IT" sz="4400" b="1" baseline="30000" dirty="0"/>
              <a:t>1</a:t>
            </a:r>
          </a:p>
          <a:p>
            <a:pPr marL="101600" algn="just"/>
            <a:r>
              <a:rPr lang="it-IT" sz="3200" dirty="0">
                <a:hlinkClick r:id="rId11"/>
              </a:rPr>
              <a:t>anna.scialabba@unipa.it</a:t>
            </a:r>
            <a:endParaRPr lang="it-IT" sz="4400" dirty="0"/>
          </a:p>
          <a:p>
            <a:pPr algn="just">
              <a:tabLst>
                <a:tab pos="527050" algn="l"/>
              </a:tabLst>
            </a:pPr>
            <a:r>
              <a:rPr lang="it-IT" sz="4400" dirty="0"/>
              <a:t>	</a:t>
            </a:r>
          </a:p>
          <a:p>
            <a:pPr algn="just">
              <a:tabLst>
                <a:tab pos="527050" algn="l"/>
              </a:tabLst>
            </a:pPr>
            <a:endParaRPr lang="it-IT" sz="4400" dirty="0"/>
          </a:p>
          <a:p>
            <a:pPr algn="just">
              <a:tabLst>
                <a:tab pos="527050" algn="l"/>
              </a:tabLst>
            </a:pPr>
            <a:endParaRPr lang="it-IT" sz="4400" dirty="0"/>
          </a:p>
          <a:p>
            <a:pPr algn="just">
              <a:tabLst>
                <a:tab pos="527050" algn="l"/>
              </a:tabLst>
            </a:pPr>
            <a:endParaRPr lang="it-IT" sz="4400" dirty="0"/>
          </a:p>
          <a:p>
            <a:pPr algn="just">
              <a:tabLst>
                <a:tab pos="527050" algn="l"/>
              </a:tabLst>
            </a:pPr>
            <a:r>
              <a:rPr lang="it-IT" sz="4400" b="1" dirty="0"/>
              <a:t>Maria Carola Fiore</a:t>
            </a:r>
            <a:r>
              <a:rPr lang="it-IT" sz="4400" b="1" baseline="30000" dirty="0"/>
              <a:t> 2</a:t>
            </a:r>
            <a:endParaRPr lang="it-IT" sz="4400" b="1" dirty="0"/>
          </a:p>
          <a:p>
            <a:pPr algn="just">
              <a:tabLst>
                <a:tab pos="527050" algn="l"/>
              </a:tabLst>
            </a:pPr>
            <a:r>
              <a:rPr lang="it-IT" sz="4400" b="1" dirty="0"/>
              <a:t>Francesco M. Raimondo</a:t>
            </a:r>
            <a:r>
              <a:rPr lang="it-IT" sz="4400" b="1" baseline="30000" dirty="0"/>
              <a:t> 1</a:t>
            </a:r>
            <a:endParaRPr lang="it-IT" sz="4400" b="1" dirty="0"/>
          </a:p>
          <a:p>
            <a:pPr algn="just">
              <a:tabLst>
                <a:tab pos="527050" algn="l"/>
              </a:tabLst>
            </a:pPr>
            <a:r>
              <a:rPr lang="it-IT" sz="4400" b="1" dirty="0"/>
              <a:t>Ignazio Di Gangi</a:t>
            </a:r>
            <a:r>
              <a:rPr lang="it-IT" sz="4400" b="1" baseline="30000" dirty="0"/>
              <a:t> 3</a:t>
            </a:r>
            <a:endParaRPr lang="it-IT" sz="4400" b="1" dirty="0"/>
          </a:p>
          <a:p>
            <a:pPr algn="just">
              <a:tabLst>
                <a:tab pos="527050" algn="l"/>
              </a:tabLst>
            </a:pPr>
            <a:r>
              <a:rPr lang="it-IT" sz="4400" b="1" dirty="0"/>
              <a:t>Cristina </a:t>
            </a:r>
            <a:r>
              <a:rPr lang="it-IT" sz="4400" b="1" dirty="0" err="1"/>
              <a:t>Salmeri</a:t>
            </a:r>
            <a:r>
              <a:rPr lang="it-IT" sz="4400" b="1" baseline="30000" dirty="0"/>
              <a:t> 1</a:t>
            </a:r>
            <a:endParaRPr lang="it-IT" sz="4400" b="1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0068" y="16637272"/>
            <a:ext cx="2236152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200" b="1" dirty="0"/>
              <a:t>ATTIVITA’ SVOLTA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Obiettivo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Costituzione di  una collezione 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ex situ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germoplasma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di fagiolo ((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Phaseolus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vulgaris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L.), al fine di supportare la conservazione delle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cultivar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 rischio di estinzione </a:t>
            </a:r>
            <a:r>
              <a:rPr lang="it-IT" sz="2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nell’area di coltivazione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in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Sicilia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 studio dei  campioni depositati consentirà di chiarire i casi di omonimia e/o sinonimia, di disporre di materiale genetico per la riproduzione e di dati quali-quantitativi utili ai ricercatori e ai curatori per la costituzione del 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core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collection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 selezionar</a:t>
            </a:r>
            <a:r>
              <a:rPr lang="it-IT" sz="2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it-IT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nuove cultivar più adatte alle mutate condizioni climatiche e di implementare il data base del genere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Phaseolus</a:t>
            </a:r>
            <a:r>
              <a:rPr kumimoji="0" lang="it-IT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6248343" y="19394582"/>
            <a:ext cx="1096010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Raccolta ecotipi locali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57 cultivar di fagiolo presenti in Sicilia, e diffuse spesso solo  a livello locale, sono state censite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nell’area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di coltivazione dei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Nebrodi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(ME), delle Madonie (PA) e della provincia di Agrigento (Fig.1).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225611" y="21161587"/>
            <a:ext cx="1091900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1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Repository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Il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germoplasma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di fagiolo  raccolto è  stato  depositato presso la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Sicilian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Plant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Germplasm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Repository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dell’Università di Palermo (SPGR/PA). Il processo di formazione delle collezioni (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Seed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Bank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Tissue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Bank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e DNA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Bank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  è stato realizzato seguendo lo schema riportato in Figura</a:t>
            </a:r>
            <a:r>
              <a:rPr kumimoji="0" lang="it-IT" sz="28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2. Le cultivar raccolte nei siti d’origine sono state allevate in condizioni ambientali uniformi presso il  campo collezione del Consorzio Banca Vivente del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Germoplasma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Vegetale dei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Nebrodi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sito </a:t>
            </a:r>
            <a:r>
              <a:rPr lang="it-IT" sz="2800" dirty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nel territorio del comune di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Ucria (ME), da cui è stato prelevato il materiale per la realizzazione delle collezioni depositate presso la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biobanca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(SPGR/PA).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84" name="Rettangolo 83"/>
          <p:cNvSpPr/>
          <p:nvPr/>
        </p:nvSpPr>
        <p:spPr>
          <a:xfrm>
            <a:off x="17641613" y="24767975"/>
            <a:ext cx="6228000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400" b="1" i="1" dirty="0"/>
              <a:t>Fig.2: </a:t>
            </a:r>
            <a:r>
              <a:rPr lang="it-IT" sz="1400" b="1" i="1" dirty="0" err="1"/>
              <a:t>Biorepoitory</a:t>
            </a:r>
            <a:r>
              <a:rPr lang="it-IT" sz="1400" b="1" i="1" dirty="0"/>
              <a:t> </a:t>
            </a:r>
            <a:r>
              <a:rPr lang="it-IT" sz="1400" b="1" i="1" dirty="0" err="1"/>
              <a:t>Flowchart</a:t>
            </a:r>
            <a:r>
              <a:rPr lang="it-IT" sz="1400" b="1" i="1" dirty="0"/>
              <a:t> applicato nella </a:t>
            </a:r>
            <a:r>
              <a:rPr lang="it-IT" sz="1400" b="1" i="1" dirty="0" err="1">
                <a:ea typeface="Calibri" pitchFamily="34" charset="0"/>
                <a:cs typeface="Times New Roman" pitchFamily="18" charset="0"/>
              </a:rPr>
              <a:t>Sicilian</a:t>
            </a:r>
            <a:r>
              <a:rPr lang="it-IT" sz="14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it-IT" sz="1400" b="1" i="1" dirty="0" err="1">
                <a:ea typeface="Calibri" pitchFamily="34" charset="0"/>
                <a:cs typeface="Times New Roman" pitchFamily="18" charset="0"/>
              </a:rPr>
              <a:t>Plant</a:t>
            </a:r>
            <a:r>
              <a:rPr lang="it-IT" sz="14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it-IT" sz="1400" b="1" i="1" dirty="0" err="1">
                <a:ea typeface="Calibri" pitchFamily="34" charset="0"/>
                <a:cs typeface="Times New Roman" pitchFamily="18" charset="0"/>
              </a:rPr>
              <a:t>Germplasm</a:t>
            </a:r>
            <a:r>
              <a:rPr lang="it-IT" sz="1400" b="1" i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it-IT" sz="1400" b="1" i="1" dirty="0" err="1">
                <a:ea typeface="Calibri" pitchFamily="34" charset="0"/>
                <a:cs typeface="Times New Roman" pitchFamily="18" charset="0"/>
              </a:rPr>
              <a:t>Repository</a:t>
            </a:r>
            <a:r>
              <a:rPr lang="it-IT" sz="1400" b="1" i="1" dirty="0">
                <a:ea typeface="Calibri" pitchFamily="34" charset="0"/>
                <a:cs typeface="Times New Roman" pitchFamily="18" charset="0"/>
              </a:rPr>
              <a:t> dell’Università di Palermo</a:t>
            </a:r>
            <a:r>
              <a:rPr lang="it-IT" sz="1400" b="1" i="1" dirty="0"/>
              <a:t>.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297761" y="25562792"/>
            <a:ext cx="1094992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Caratterizzazione </a:t>
            </a:r>
            <a:endParaRPr kumimoji="0" lang="it-IT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L’analisi morfologica eseguita sui  semi (Fig.3) utilizzando  i descrittori pubblicati da “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Bi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Times New Roman" pitchFamily="18" charset="0"/>
              </a:rPr>
              <a:t>odiversity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International” (BI- 2009), ha evidenziato che  il 64,9% delle  popolazioni presenta  un tegumento con un pattern (Graf. 1a)  e che  il 46% da semi ha una forma cuboide (Graf. 1b). L’analisi completa dei tratti descrittivi dei semi  ha consentito di raggruppare le 57 cultivar in 32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morfotipi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(Graf. 2)  suggerendo una probabile  sinonimia tra le  cultivar raccolte  in località diverse.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 rot="10800000" flipV="1">
            <a:off x="6312701" y="29071445"/>
            <a:ext cx="10880806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 dirty="0"/>
              <a:t>ATTIVITÀ PROGRAMMATA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Il DNA estratto dalle foglie delle 57 cultivar verrà utilizzato per la caratterizzazione genetica mediante marcatori molecolari. Questa attività  consentirà di chiarire i casi di omonimia e/o sinonimia evidenziati dall’analisi morfologica, e quindi di  identificare i genotipi da mantenere nella 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core </a:t>
            </a:r>
            <a:r>
              <a:rPr kumimoji="0" lang="it-IT" sz="28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collection</a:t>
            </a:r>
            <a:r>
              <a:rPr kumimoji="0" lang="it-IT" sz="28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L’indagine </a:t>
            </a:r>
            <a:r>
              <a:rPr lang="it-IT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continuerà con la caratterizzazione :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biochimica dei semi, al fine di valorizzare i genotipi da un punto di vista nutrizionale 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merceologica degli sfarinati </a:t>
            </a:r>
            <a:r>
              <a:rPr lang="it-IT" sz="28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mirata ad una innovazione di prodotto.</a:t>
            </a:r>
            <a:endParaRPr kumimoji="0" lang="it-IT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CasellaDiTesto 89"/>
          <p:cNvSpPr txBox="1"/>
          <p:nvPr/>
        </p:nvSpPr>
        <p:spPr>
          <a:xfrm>
            <a:off x="17564481" y="27624892"/>
            <a:ext cx="63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i="1" dirty="0"/>
              <a:t>Graf. 1: Percentuale del carattere “pattern” (a)  e  del carattere “forma (b) dei semi delle  57 cultivar di fagiolo.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1269029" y="23084050"/>
            <a:ext cx="4420688" cy="10465686"/>
            <a:chOff x="1269029" y="23084050"/>
            <a:chExt cx="4420688" cy="10465686"/>
          </a:xfrm>
        </p:grpSpPr>
        <p:pic>
          <p:nvPicPr>
            <p:cNvPr id="107" name="Immagine 106" descr="tabelle semi1.tif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69029" y="23084050"/>
              <a:ext cx="4420688" cy="63042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3689" y="29347169"/>
              <a:ext cx="4338000" cy="4202567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894" y="19481446"/>
            <a:ext cx="6205777" cy="528801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</a:ln>
        </p:spPr>
      </p:pic>
      <p:grpSp>
        <p:nvGrpSpPr>
          <p:cNvPr id="18" name="Gruppo 17"/>
          <p:cNvGrpSpPr/>
          <p:nvPr/>
        </p:nvGrpSpPr>
        <p:grpSpPr>
          <a:xfrm>
            <a:off x="17576514" y="25562792"/>
            <a:ext cx="6353657" cy="2062102"/>
            <a:chOff x="17576514" y="25562792"/>
            <a:chExt cx="6353657" cy="2062102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76514" y="25562792"/>
              <a:ext cx="3148805" cy="2062102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6" name="Immagine 95" descr="seed shape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762205" y="25562792"/>
              <a:ext cx="3167966" cy="2062100"/>
            </a:xfrm>
            <a:prstGeom prst="rect">
              <a:avLst/>
            </a:prstGeom>
            <a:ln w="19050">
              <a:solidFill>
                <a:srgbClr val="0070C0"/>
              </a:solidFill>
            </a:ln>
          </p:spPr>
        </p:pic>
        <p:sp>
          <p:nvSpPr>
            <p:cNvPr id="16" name="CasellaDiTesto 15"/>
            <p:cNvSpPr txBox="1"/>
            <p:nvPr/>
          </p:nvSpPr>
          <p:spPr>
            <a:xfrm>
              <a:off x="17617548" y="27256691"/>
              <a:ext cx="2252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/>
                <a:t>a</a:t>
              </a:r>
            </a:p>
          </p:txBody>
        </p:sp>
        <p:sp>
          <p:nvSpPr>
            <p:cNvPr id="93" name="CasellaDiTesto 92"/>
            <p:cNvSpPr txBox="1"/>
            <p:nvPr/>
          </p:nvSpPr>
          <p:spPr>
            <a:xfrm>
              <a:off x="20788513" y="27232629"/>
              <a:ext cx="295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3542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</Words>
  <Application>Microsoft Office PowerPoint</Application>
  <PresentationFormat>Personalizzato</PresentationFormat>
  <Paragraphs>51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di Office</vt:lpstr>
      <vt:lpstr>Biopreservazione  del germoplasma  siciliano  di fagiolo  </vt:lpstr>
    </vt:vector>
  </TitlesOfParts>
  <Company>IBBA-CNR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CONTRIBUTO</dc:title>
  <dc:creator>Francesca Sparvoli</dc:creator>
  <cp:lastModifiedBy>Digangi</cp:lastModifiedBy>
  <cp:revision>152</cp:revision>
  <dcterms:created xsi:type="dcterms:W3CDTF">2017-09-30T10:45:43Z</dcterms:created>
  <dcterms:modified xsi:type="dcterms:W3CDTF">2023-12-18T10:23:35Z</dcterms:modified>
</cp:coreProperties>
</file>